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8" r:id="rId5"/>
    <p:sldId id="259" r:id="rId6"/>
    <p:sldId id="284" r:id="rId7"/>
    <p:sldId id="285" r:id="rId8"/>
    <p:sldId id="260" r:id="rId9"/>
    <p:sldId id="271" r:id="rId10"/>
    <p:sldId id="272" r:id="rId11"/>
    <p:sldId id="273" r:id="rId12"/>
    <p:sldId id="264" r:id="rId13"/>
    <p:sldId id="275" r:id="rId14"/>
    <p:sldId id="274" r:id="rId15"/>
    <p:sldId id="277" r:id="rId16"/>
    <p:sldId id="282" r:id="rId17"/>
    <p:sldId id="283" r:id="rId18"/>
    <p:sldId id="278" r:id="rId19"/>
    <p:sldId id="288" r:id="rId20"/>
    <p:sldId id="286" r:id="rId21"/>
    <p:sldId id="287" r:id="rId22"/>
    <p:sldId id="276" r:id="rId23"/>
    <p:sldId id="279" r:id="rId24"/>
    <p:sldId id="289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E7D"/>
    <a:srgbClr val="F2F2F2"/>
    <a:srgbClr val="014067"/>
    <a:srgbClr val="3F3F3F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87" d="100"/>
          <a:sy n="87" d="100"/>
        </p:scale>
        <p:origin x="90" y="19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4/21/2022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91160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2306202"/>
            <a:ext cx="2918881" cy="57961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CaChat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4785" y="2959326"/>
            <a:ext cx="4428523" cy="2189305"/>
          </a:xfrm>
        </p:spPr>
        <p:txBody>
          <a:bodyPr>
            <a:normAutofit/>
          </a:bodyPr>
          <a:lstStyle/>
          <a:p>
            <a:r>
              <a:rPr lang="en-US" sz="2400" dirty="0"/>
              <a:t>Is a Cross-Platform chatting Application targeting to allow users to use Real-Time chatting.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E70765-1B9B-46B0-9936-E5E43646F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0" t="29230" r="28557" b="27028"/>
          <a:stretch/>
        </p:blipFill>
        <p:spPr>
          <a:xfrm>
            <a:off x="3218832" y="2804019"/>
            <a:ext cx="1501630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42" y="1292260"/>
            <a:ext cx="7342622" cy="121556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 </a:t>
            </a:r>
            <a:br>
              <a:rPr lang="en-US" dirty="0"/>
            </a:br>
            <a:r>
              <a:rPr lang="en-US" dirty="0"/>
              <a:t>Explanation:</a:t>
            </a:r>
            <a:endParaRPr lang="en-US" b="0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57A6DED-AEE3-4333-AB81-429D8EDD0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442" y="2820105"/>
            <a:ext cx="7342621" cy="3740086"/>
          </a:xfrm>
        </p:spPr>
        <p:txBody>
          <a:bodyPr/>
          <a:lstStyle/>
          <a:p>
            <a:r>
              <a:rPr lang="en-US" dirty="0"/>
              <a:t>The user can register, log in and log out from the system then this methods will pass through </a:t>
            </a:r>
          </a:p>
          <a:p>
            <a:r>
              <a:rPr lang="en-US" dirty="0"/>
              <a:t>Authentication that will be Stord in database as</a:t>
            </a:r>
          </a:p>
          <a:p>
            <a:r>
              <a:rPr lang="en-US" dirty="0"/>
              <a:t>The data and time which will be used to track </a:t>
            </a:r>
          </a:p>
          <a:p>
            <a:r>
              <a:rPr lang="en-US" dirty="0"/>
              <a:t>Service as last seen service.</a:t>
            </a:r>
          </a:p>
          <a:p>
            <a:endParaRPr lang="en-US" dirty="0"/>
          </a:p>
          <a:p>
            <a:r>
              <a:rPr lang="en-US" dirty="0"/>
              <a:t>User can: block, find, add, remove another user</a:t>
            </a:r>
          </a:p>
          <a:p>
            <a:r>
              <a:rPr lang="en-US" dirty="0"/>
              <a:t>And also can send a message and this methods </a:t>
            </a:r>
          </a:p>
          <a:p>
            <a:r>
              <a:rPr lang="en-US" dirty="0"/>
              <a:t>Will store it in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924C2C-2692-49A1-BF28-1F798790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" t="10566" r="-80" b="55597"/>
          <a:stretch/>
        </p:blipFill>
        <p:spPr>
          <a:xfrm>
            <a:off x="0" y="1352091"/>
            <a:ext cx="10296516" cy="5186821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B870E8F3-9129-4BBF-A3AF-2AB28E31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7342622" cy="1215566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2070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696428" y="1909010"/>
            <a:ext cx="5495570" cy="494898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7106655" y="3187567"/>
            <a:ext cx="35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</a:t>
            </a: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-1839" r="236" b="1839"/>
          <a:stretch/>
        </p:blipFill>
        <p:spPr>
          <a:xfrm>
            <a:off x="0" y="731395"/>
            <a:ext cx="9345574" cy="59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2EA7115A-9D5F-4E1D-A266-B36542AC11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AEBCE34D-1EFD-45C2-B90E-DFF709BA61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B434DB35-3C2E-40EC-A5E2-BB07ABAEF3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170613" y="1435100"/>
            <a:ext cx="6021387" cy="5422900"/>
          </a:xfr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0D2A655E-25DB-4622-8EAB-02F83E06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0" y="81889"/>
            <a:ext cx="8659258" cy="66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صورة 1">
            <a:extLst>
              <a:ext uri="{FF2B5EF4-FFF2-40B4-BE49-F238E27FC236}">
                <a16:creationId xmlns:a16="http://schemas.microsoft.com/office/drawing/2014/main" id="{E8F06124-F01A-4F3A-A1F2-B41D00DDCE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581CFE51-FDCE-4456-93F6-801410AE34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834B5B2B-2B66-40F6-9CDF-D7E4445BC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FF19CD96-D775-4661-B471-7DE66F92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170613" y="1435100"/>
            <a:ext cx="6021387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7" name="صورة 16">
            <a:extLst>
              <a:ext uri="{FF2B5EF4-FFF2-40B4-BE49-F238E27FC236}">
                <a16:creationId xmlns:a16="http://schemas.microsoft.com/office/drawing/2014/main" id="{C4F7ECE5-7842-4A8D-8153-CD16221C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08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6" y="-1"/>
            <a:ext cx="11219544" cy="687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59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 err="1"/>
              <a:t>Mircoservices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109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8">
            <a:extLst>
              <a:ext uri="{FF2B5EF4-FFF2-40B4-BE49-F238E27FC236}">
                <a16:creationId xmlns:a16="http://schemas.microsoft.com/office/drawing/2014/main" id="{01F662DC-366E-43EB-B34A-328D1565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45"/>
            <a:ext cx="11845157" cy="6115407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77A39601-9AC5-40A8-9940-72491C6BF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83" y="79348"/>
            <a:ext cx="3059016" cy="17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0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85A551C0-0804-4CE2-A457-0DCD6CB9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8"/>
            <a:ext cx="12192000" cy="6845624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0ADD2F15-60E4-4ABA-91A5-346DFE22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368" y="0"/>
            <a:ext cx="3114101" cy="17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C20E09C-75A2-43C8-8E8D-667571BCC1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10" r="30808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546D-2192-42B1-AA0F-F79F401E2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EE4ED96D-0232-44BA-A646-EDE1324BE3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9ECCE6D-5BEE-4E57-A478-1AC1E1C7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6" y="717282"/>
            <a:ext cx="10802245" cy="6004193"/>
          </a:xfrm>
          <a:prstGeom prst="rect">
            <a:avLst/>
          </a:prstGeom>
        </p:spPr>
      </p:pic>
      <p:pic>
        <p:nvPicPr>
          <p:cNvPr id="1026" name="Picture 2" descr="Gradle-icon | Brands GO - GZ">
            <a:extLst>
              <a:ext uri="{FF2B5EF4-FFF2-40B4-BE49-F238E27FC236}">
                <a16:creationId xmlns:a16="http://schemas.microsoft.com/office/drawing/2014/main" id="{0A30FA7C-EF31-4AA9-AF82-D6B7273C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87" y="117474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7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89" y="-258136"/>
            <a:ext cx="7342622" cy="1215566"/>
          </a:xfrm>
        </p:spPr>
        <p:txBody>
          <a:bodyPr/>
          <a:lstStyle/>
          <a:p>
            <a:r>
              <a:rPr lang="en-US" dirty="0"/>
              <a:t>Dev-Ops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1889" y="1596412"/>
            <a:ext cx="7342631" cy="608895"/>
          </a:xfrm>
        </p:spPr>
        <p:txBody>
          <a:bodyPr/>
          <a:lstStyle/>
          <a:p>
            <a:pPr indent="304800"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It aims to shorten the systems development life cycle and provide continuous delivery with high software quality. DevOps is complementary with Agile software development; several DevOps aspects came from the Agile methodology.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407" t="207" r="28773" b="-207"/>
          <a:stretch/>
        </p:blipFill>
        <p:spPr>
          <a:xfrm>
            <a:off x="6615586" y="1"/>
            <a:ext cx="5576414" cy="6858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8C0BA-E14E-4C65-A611-76FB77EC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3" y="3801719"/>
            <a:ext cx="5523455" cy="28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F2BB1E17-A4ED-48E5-8571-B0BB39F65D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096000" y="1346967"/>
            <a:ext cx="6021387" cy="5422900"/>
          </a:xfr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3A2E2BCD-D65B-4445-945C-5A62F4E6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44318" cy="3227942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422A902C-BEBB-4AE3-B636-751AE22CBEDC}"/>
              </a:ext>
            </a:extLst>
          </p:cNvPr>
          <p:cNvSpPr txBox="1"/>
          <p:nvPr/>
        </p:nvSpPr>
        <p:spPr>
          <a:xfrm>
            <a:off x="74613" y="3596751"/>
            <a:ext cx="7097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Whitney"/>
              </a:rPr>
              <a:t>Gradle is a build system, which is responsible for code compilation, testing, deployment and conversion of the code into . </a:t>
            </a:r>
            <a:r>
              <a:rPr lang="en-US" sz="2800" b="0" i="0" dirty="0" err="1">
                <a:effectLst/>
                <a:latin typeface="Whitney"/>
              </a:rPr>
              <a:t>dex</a:t>
            </a:r>
            <a:r>
              <a:rPr lang="en-US" sz="2800" b="0" i="0" dirty="0">
                <a:effectLst/>
                <a:latin typeface="Whitney"/>
              </a:rPr>
              <a:t> files and hence running the app on the device</a:t>
            </a:r>
            <a:endParaRPr lang="en-US" sz="2800" dirty="0"/>
          </a:p>
        </p:txBody>
      </p:sp>
      <p:pic>
        <p:nvPicPr>
          <p:cNvPr id="2050" name="Picture 2" descr="Gradle-icon | Brands GO - GZ">
            <a:extLst>
              <a:ext uri="{FF2B5EF4-FFF2-40B4-BE49-F238E27FC236}">
                <a16:creationId xmlns:a16="http://schemas.microsoft.com/office/drawing/2014/main" id="{462C4722-719E-4CC5-9CEB-5ED60A8F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73" y="136525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A4E9914-6009-4303-A4AA-9524330D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D928B7E1-2F3D-46CC-9F2A-77959AFF4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FD454993-C4EE-417E-88C2-EE20E6C3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4CF7D5F-90C8-43ED-BE08-F8EEFC803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7AD8415D-D387-41C4-B078-20F0C8844A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C9DDC060-5E85-45A3-9A21-420023448F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4374"/>
          <a:stretch>
            <a:fillRect/>
          </a:stretch>
        </p:blipFill>
        <p:spPr>
          <a:xfrm>
            <a:off x="6096000" y="1346967"/>
            <a:ext cx="6021387" cy="5422900"/>
          </a:xfr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6961AB30-EA20-4695-B3AC-0D8A6B4F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6" y="7779"/>
            <a:ext cx="8494274" cy="68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30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2283" y="1648436"/>
            <a:ext cx="4853573" cy="1616252"/>
          </a:xfrm>
        </p:spPr>
        <p:txBody>
          <a:bodyPr/>
          <a:lstStyle/>
          <a:p>
            <a:r>
              <a:rPr lang="en-US" dirty="0"/>
              <a:t>Credits: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1C71-347B-44A9-88B4-692D9731582D}"/>
              </a:ext>
            </a:extLst>
          </p:cNvPr>
          <p:cNvSpPr txBox="1"/>
          <p:nvPr/>
        </p:nvSpPr>
        <p:spPr>
          <a:xfrm>
            <a:off x="1194162" y="58431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419" y="2693042"/>
            <a:ext cx="4854339" cy="2113850"/>
          </a:xfrm>
        </p:spPr>
        <p:txBody>
          <a:bodyPr/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Yasmin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Arial Unicode MS"/>
              <a:cs typeface="Arial Unicode MS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Mostafa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Essa</a:t>
            </a:r>
            <a:r>
              <a:rPr lang="en-US" sz="1800" b="1" dirty="0" err="1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m</a:t>
            </a:r>
            <a:r>
              <a:rPr lang="en-US" sz="1800" b="1" dirty="0">
                <a:solidFill>
                  <a:srgbClr val="000000"/>
                </a:solidFill>
                <a:latin typeface="Graphik"/>
                <a:ea typeface="Arial Unicode MS"/>
                <a:cs typeface="Arial Unicode MS"/>
              </a:rPr>
              <a:t> 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Khaled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</a:t>
            </a: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Hosny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Remas</a:t>
            </a: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 Zakaria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Salma Mahmoud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solidFill>
                  <a:srgbClr val="000000"/>
                </a:solidFill>
                <a:effectLst/>
                <a:latin typeface="Graphik"/>
                <a:ea typeface="Arial Unicode MS"/>
                <a:cs typeface="Arial Unicode MS"/>
              </a:rPr>
              <a:t>Omar Sheriff </a:t>
            </a:r>
            <a:endParaRPr lang="en-US" sz="1800" b="1" dirty="0">
              <a:ln>
                <a:noFill/>
              </a:ln>
              <a:solidFill>
                <a:srgbClr val="000000"/>
              </a:solidFill>
              <a:effectLst/>
              <a:latin typeface="Graphik"/>
              <a:ea typeface="Graphik"/>
              <a:cs typeface="Graph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4502-9C20-4A17-BFDB-BF014C9B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01" y="2224935"/>
            <a:ext cx="2078916" cy="2408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60C26E-C516-4323-91B5-E1F79249C615}"/>
              </a:ext>
            </a:extLst>
          </p:cNvPr>
          <p:cNvSpPr/>
          <p:nvPr/>
        </p:nvSpPr>
        <p:spPr>
          <a:xfrm>
            <a:off x="2921783" y="3075056"/>
            <a:ext cx="195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HexTech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صورة 4">
            <a:extLst>
              <a:ext uri="{FF2B5EF4-FFF2-40B4-BE49-F238E27FC236}">
                <a16:creationId xmlns:a16="http://schemas.microsoft.com/office/drawing/2014/main" id="{19C29955-F6DC-4347-8D9E-B51CAE3FDE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D3BE5C0-36A2-4A28-ABDA-75D080B54E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7CC65D69-4C17-4746-84D1-94AF7248B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5E7F0E18-2FC3-4910-8B7C-3F34BE2C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17" y="0"/>
            <a:ext cx="1049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65439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827317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224170"/>
            <a:ext cx="7342621" cy="608895"/>
          </a:xfrm>
        </p:spPr>
        <p:txBody>
          <a:bodyPr/>
          <a:lstStyle/>
          <a:p>
            <a:r>
              <a:rPr lang="en-US" dirty="0"/>
              <a:t>Functional :</a:t>
            </a:r>
          </a:p>
          <a:p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98" y="3014352"/>
            <a:ext cx="4942829" cy="352456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Authentication</a:t>
            </a:r>
          </a:p>
          <a:p>
            <a:pPr lvl="0"/>
            <a:r>
              <a:rPr lang="en-US" dirty="0"/>
              <a:t>Recent conversation with pictures of users or groups.</a:t>
            </a:r>
          </a:p>
          <a:p>
            <a:pPr lvl="0"/>
            <a:r>
              <a:rPr lang="en-US" dirty="0"/>
              <a:t>Activity status (online - Last seen).</a:t>
            </a:r>
          </a:p>
          <a:p>
            <a:pPr lvl="0"/>
            <a:r>
              <a:rPr lang="en-US" dirty="0"/>
              <a:t>Search for Users.</a:t>
            </a:r>
          </a:p>
          <a:p>
            <a:pPr lvl="0"/>
            <a:r>
              <a:rPr lang="en-US" dirty="0"/>
              <a:t>Initiate conversation with user or group.	</a:t>
            </a:r>
          </a:p>
          <a:p>
            <a:pPr lvl="0"/>
            <a:r>
              <a:rPr lang="en-US" dirty="0"/>
              <a:t>Real time sending &amp; receiving text messages.</a:t>
            </a:r>
          </a:p>
          <a:p>
            <a:pPr lvl="0"/>
            <a:r>
              <a:rPr lang="en-US" dirty="0"/>
              <a:t>Ability to create new user with name, Profile picture, Email and password.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" r="30474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7B34F5-CF64-4F6B-8919-FD9235F5AEED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531378" y="2424254"/>
            <a:ext cx="1829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1- Security: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1B2E2-4537-47B8-B3F8-95419A98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62" y="2028657"/>
            <a:ext cx="1244017" cy="1244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5727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login System using Email &amp; Password</a:t>
            </a:r>
          </a:p>
          <a:p>
            <a:r>
              <a:rPr lang="en-US" dirty="0"/>
              <a:t>Each User has UID ( User</a:t>
            </a:r>
            <a:r>
              <a:rPr lang="ar-EG" dirty="0"/>
              <a:t> </a:t>
            </a:r>
            <a:r>
              <a:rPr lang="en-US" dirty="0"/>
              <a:t>ID ) which is the Password Hashed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88096" y="4707458"/>
            <a:ext cx="19159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Usability: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74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</a:t>
            </a:r>
          </a:p>
          <a:p>
            <a:r>
              <a:rPr lang="en-US" dirty="0"/>
              <a:t>easy to use we will also try to provide </a:t>
            </a:r>
          </a:p>
          <a:p>
            <a:r>
              <a:rPr lang="en-US" dirty="0" err="1"/>
              <a:t>Cachat</a:t>
            </a:r>
            <a:r>
              <a:rPr lang="en-US" dirty="0"/>
              <a:t> in Arabic &amp; English.</a:t>
            </a:r>
          </a:p>
        </p:txBody>
      </p:sp>
      <p:pic>
        <p:nvPicPr>
          <p:cNvPr id="1026" name="Picture 2" descr="Usability rgb color icon Royalty Free Vector Image">
            <a:extLst>
              <a:ext uri="{FF2B5EF4-FFF2-40B4-BE49-F238E27FC236}">
                <a16:creationId xmlns:a16="http://schemas.microsoft.com/office/drawing/2014/main" id="{41793F11-0AEA-469F-BAF7-E24E6C624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b="10065"/>
          <a:stretch/>
        </p:blipFill>
        <p:spPr bwMode="auto">
          <a:xfrm>
            <a:off x="4434456" y="4794129"/>
            <a:ext cx="1587366" cy="15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A57FF294-F894-4BF6-93F0-E3BE367FA898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0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369635" y="2424254"/>
            <a:ext cx="21528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Portability: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User can Login at anytime from</a:t>
            </a:r>
          </a:p>
          <a:p>
            <a:r>
              <a:rPr lang="en-US" dirty="0">
                <a:latin typeface="Times New Roman" panose="02020603050405020304" pitchFamily="18" charset="0"/>
              </a:rPr>
              <a:t>Any device using any version of </a:t>
            </a:r>
            <a:r>
              <a:rPr lang="en-US" dirty="0" err="1">
                <a:latin typeface="Times New Roman" panose="02020603050405020304" pitchFamily="18" charset="0"/>
              </a:rPr>
              <a:t>Cachat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369635" y="4707458"/>
            <a:ext cx="25986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4- Compatibility: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5407353"/>
            <a:ext cx="319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application should be fully </a:t>
            </a:r>
          </a:p>
          <a:p>
            <a:r>
              <a:rPr lang="en-US" dirty="0"/>
              <a:t>compatible on both iOS devices </a:t>
            </a:r>
          </a:p>
          <a:p>
            <a:r>
              <a:rPr lang="en-US" dirty="0"/>
              <a:t>and android devices.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9F370-A3FE-4C46-8238-17EA5E64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70" y="2424254"/>
            <a:ext cx="1551964" cy="1551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4AD1C-EEF4-4942-BD3D-5C4B9E196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72" r="20785" b="6751"/>
          <a:stretch/>
        </p:blipFill>
        <p:spPr>
          <a:xfrm>
            <a:off x="4836528" y="5188288"/>
            <a:ext cx="1243141" cy="138842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30188C9D-6B1B-4C9D-B8E7-A8664DF6066B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9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36029"/>
            <a:ext cx="7342622" cy="1215566"/>
          </a:xfrm>
        </p:spPr>
        <p:txBody>
          <a:bodyPr/>
          <a:lstStyle/>
          <a:p>
            <a:r>
              <a:rPr lang="en-US" dirty="0"/>
              <a:t>Requirements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1815359"/>
            <a:ext cx="7342621" cy="608895"/>
          </a:xfrm>
        </p:spPr>
        <p:txBody>
          <a:bodyPr/>
          <a:lstStyle/>
          <a:p>
            <a:r>
              <a:rPr lang="en-US" dirty="0"/>
              <a:t>Non-Functional :</a:t>
            </a:r>
          </a:p>
          <a:p>
            <a:endParaRPr lang="en-US" dirty="0"/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0598"/>
          <a:stretch/>
        </p:blipFill>
        <p:spPr>
          <a:xfrm>
            <a:off x="6170179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03DE-FD5E-4B88-829C-20CAEF01DE13}"/>
              </a:ext>
            </a:extLst>
          </p:cNvPr>
          <p:cNvSpPr/>
          <p:nvPr/>
        </p:nvSpPr>
        <p:spPr>
          <a:xfrm>
            <a:off x="408684" y="2424254"/>
            <a:ext cx="2074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5- Reliability: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4187C-5C28-4F48-AE62-ED70BE6D4E97}"/>
              </a:ext>
            </a:extLst>
          </p:cNvPr>
          <p:cNvSpPr txBox="1"/>
          <p:nvPr/>
        </p:nvSpPr>
        <p:spPr>
          <a:xfrm>
            <a:off x="849208" y="2910038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reliable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and performing consistently well.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6FA177-71FD-4677-94AF-69C5686E18FB}"/>
              </a:ext>
            </a:extLst>
          </p:cNvPr>
          <p:cNvSpPr/>
          <p:nvPr/>
        </p:nvSpPr>
        <p:spPr>
          <a:xfrm>
            <a:off x="442443" y="3780543"/>
            <a:ext cx="25311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P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erformance</a:t>
            </a:r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8AB15-71FC-42AD-8E69-98D19FFB2B7E}"/>
              </a:ext>
            </a:extLst>
          </p:cNvPr>
          <p:cNvSpPr txBox="1"/>
          <p:nvPr/>
        </p:nvSpPr>
        <p:spPr>
          <a:xfrm>
            <a:off x="849208" y="4303763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application should be lightweight</a:t>
            </a:r>
          </a:p>
          <a:p>
            <a:r>
              <a:rPr lang="en-US" dirty="0">
                <a:latin typeface="Times New Roman" panose="02020603050405020304" pitchFamily="18" charset="0"/>
                <a:ea typeface="Arial Unicode MS"/>
              </a:rPr>
              <a:t>Which will be ensured while publishing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Arial Unicode MS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 Unicode MS"/>
              </a:rPr>
              <a:t>nd send messages instantly.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4635E-8F95-4D61-9C0A-83F7570D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52"/>
          <a:stretch/>
        </p:blipFill>
        <p:spPr>
          <a:xfrm>
            <a:off x="4891372" y="2424254"/>
            <a:ext cx="1264215" cy="123345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DC8D1A-B3DF-4126-AB12-8EFE6258A9B9}"/>
              </a:ext>
            </a:extLst>
          </p:cNvPr>
          <p:cNvSpPr/>
          <p:nvPr/>
        </p:nvSpPr>
        <p:spPr>
          <a:xfrm>
            <a:off x="531378" y="5211704"/>
            <a:ext cx="2031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7- Efficiency: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5B621-6784-4187-9021-10A6E9747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4"/>
          <a:stretch/>
        </p:blipFill>
        <p:spPr>
          <a:xfrm>
            <a:off x="4779133" y="3927092"/>
            <a:ext cx="1362221" cy="101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88559-5412-4C1C-A28D-667839DDF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9" t="7037" r="2512" b="32532"/>
          <a:stretch/>
        </p:blipFill>
        <p:spPr>
          <a:xfrm>
            <a:off x="4686999" y="5473314"/>
            <a:ext cx="1527011" cy="1068488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7B5AD8EA-79BD-42A1-976C-DF3BDA6ABBA6}"/>
              </a:ext>
            </a:extLst>
          </p:cNvPr>
          <p:cNvSpPr txBox="1">
            <a:spLocks/>
          </p:cNvSpPr>
          <p:nvPr/>
        </p:nvSpPr>
        <p:spPr>
          <a:xfrm>
            <a:off x="11062755" y="136525"/>
            <a:ext cx="908657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lgerian" panose="04020705040A02060702" pitchFamily="82" charset="0"/>
              </a:rPr>
              <a:t>HT</a:t>
            </a:r>
            <a:endParaRPr lang="en-US" sz="4800" b="0" dirty="0">
              <a:latin typeface="Algerian" panose="04020705040A02060702" pitchFamily="82" charset="0"/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AC5CE5D-944B-43A3-98EF-4CEB1124CEC5}"/>
              </a:ext>
            </a:extLst>
          </p:cNvPr>
          <p:cNvSpPr txBox="1"/>
          <p:nvPr/>
        </p:nvSpPr>
        <p:spPr>
          <a:xfrm>
            <a:off x="397892" y="5697488"/>
            <a:ext cx="4247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Gradle and </a:t>
            </a:r>
            <a:r>
              <a:rPr lang="en-US" dirty="0" err="1"/>
              <a:t>Cocoapods</a:t>
            </a:r>
            <a:r>
              <a:rPr lang="en-US" dirty="0"/>
              <a:t> microservices</a:t>
            </a:r>
          </a:p>
          <a:p>
            <a:r>
              <a:rPr lang="en-US" dirty="0"/>
              <a:t>Is responsible for providing the best library </a:t>
            </a:r>
          </a:p>
          <a:p>
            <a:r>
              <a:rPr lang="en-US" dirty="0"/>
              <a:t>For the OS version</a:t>
            </a:r>
          </a:p>
        </p:txBody>
      </p:sp>
    </p:spTree>
    <p:extLst>
      <p:ext uri="{BB962C8B-B14F-4D97-AF65-F5344CB8AC3E}">
        <p14:creationId xmlns:p14="http://schemas.microsoft.com/office/powerpoint/2010/main" val="282619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54" r="25754"/>
          <a:stretch/>
        </p:blipFill>
        <p:spPr>
          <a:xfrm>
            <a:off x="3503809" y="1045502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4511571" y="3936006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460" y="-578479"/>
            <a:ext cx="4853573" cy="1616252"/>
          </a:xfrm>
        </p:spPr>
        <p:txBody>
          <a:bodyPr/>
          <a:lstStyle/>
          <a:p>
            <a:pPr algn="ctr"/>
            <a:r>
              <a:rPr lang="en-US" b="0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1102</TotalTime>
  <Words>414</Words>
  <Application>Microsoft Office PowerPoint</Application>
  <PresentationFormat>شاشة عريضة</PresentationFormat>
  <Paragraphs>94</Paragraphs>
  <Slides>22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32" baseType="lpstr">
      <vt:lpstr>Gill Sans SemiBold</vt:lpstr>
      <vt:lpstr>Graphik</vt:lpstr>
      <vt:lpstr>Whitney</vt:lpstr>
      <vt:lpstr>Algerian</vt:lpstr>
      <vt:lpstr>Arial</vt:lpstr>
      <vt:lpstr>Arial Black</vt:lpstr>
      <vt:lpstr>Calibri</vt:lpstr>
      <vt:lpstr>Calibri Light</vt:lpstr>
      <vt:lpstr>Times New Roman</vt:lpstr>
      <vt:lpstr>Office Theme</vt:lpstr>
      <vt:lpstr>CaChat</vt:lpstr>
      <vt:lpstr>Dev-Ops</vt:lpstr>
      <vt:lpstr>عرض تقديمي في PowerPoint</vt:lpstr>
      <vt:lpstr>Requirements </vt:lpstr>
      <vt:lpstr>Requirements </vt:lpstr>
      <vt:lpstr>Requirements </vt:lpstr>
      <vt:lpstr>Requirements </vt:lpstr>
      <vt:lpstr>Requirements </vt:lpstr>
      <vt:lpstr>Diagrams</vt:lpstr>
      <vt:lpstr>Data Flow Diagram  Explanation:</vt:lpstr>
      <vt:lpstr>Data Flow Diagram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Mircoservices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Credits: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Names:</dc:title>
  <dc:creator>JASMiNe Khalid</dc:creator>
  <cp:lastModifiedBy>Mostu</cp:lastModifiedBy>
  <cp:revision>27</cp:revision>
  <dcterms:created xsi:type="dcterms:W3CDTF">2022-03-18T13:43:36Z</dcterms:created>
  <dcterms:modified xsi:type="dcterms:W3CDTF">2022-04-21T08:19:38Z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